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mov" ContentType="video/quicktime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drawings/drawing1.xml" ContentType="application/vnd.openxmlformats-officedocument.drawingml.chartshapes+xml"/>
  <Override PartName="/ppt/tags/tag3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62" r:id="rId1"/>
  </p:sldMasterIdLst>
  <p:notesMasterIdLst>
    <p:notesMasterId r:id="rId24"/>
  </p:notesMasterIdLst>
  <p:handoutMasterIdLst>
    <p:handoutMasterId r:id="rId25"/>
  </p:handoutMasterIdLst>
  <p:sldIdLst>
    <p:sldId id="595" r:id="rId2"/>
    <p:sldId id="596" r:id="rId3"/>
    <p:sldId id="597" r:id="rId4"/>
    <p:sldId id="598" r:id="rId5"/>
    <p:sldId id="599" r:id="rId6"/>
    <p:sldId id="600" r:id="rId7"/>
    <p:sldId id="616" r:id="rId8"/>
    <p:sldId id="601" r:id="rId9"/>
    <p:sldId id="602" r:id="rId10"/>
    <p:sldId id="604" r:id="rId11"/>
    <p:sldId id="603" r:id="rId12"/>
    <p:sldId id="605" r:id="rId13"/>
    <p:sldId id="608" r:id="rId14"/>
    <p:sldId id="611" r:id="rId15"/>
    <p:sldId id="613" r:id="rId16"/>
    <p:sldId id="614" r:id="rId17"/>
    <p:sldId id="615" r:id="rId18"/>
    <p:sldId id="609" r:id="rId19"/>
    <p:sldId id="607" r:id="rId20"/>
    <p:sldId id="617" r:id="rId21"/>
    <p:sldId id="618" r:id="rId22"/>
    <p:sldId id="619" r:id="rId23"/>
  </p:sldIdLst>
  <p:sldSz cx="9144000" cy="6858000" type="screen4x3"/>
  <p:notesSz cx="7302500" cy="9586913"/>
  <p:custDataLst>
    <p:tags r:id="rId26"/>
  </p:custData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 Narrow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 Narrow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 Narrow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 Narrow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 Narrow" pitchFamily="34" charset="0"/>
        <a:ea typeface="+mn-ea"/>
        <a:cs typeface="+mn-cs"/>
      </a:defRPr>
    </a:lvl5pPr>
    <a:lvl6pPr marL="2286000" algn="l" defTabSz="914400" rtl="0" eaLnBrk="1" latinLnBrk="0" hangingPunct="1">
      <a:defRPr sz="2400" b="1" kern="1200">
        <a:solidFill>
          <a:schemeClr val="tx1"/>
        </a:solidFill>
        <a:latin typeface="Arial Narrow" pitchFamily="34" charset="0"/>
        <a:ea typeface="+mn-ea"/>
        <a:cs typeface="+mn-cs"/>
      </a:defRPr>
    </a:lvl6pPr>
    <a:lvl7pPr marL="2743200" algn="l" defTabSz="914400" rtl="0" eaLnBrk="1" latinLnBrk="0" hangingPunct="1">
      <a:defRPr sz="2400" b="1" kern="1200">
        <a:solidFill>
          <a:schemeClr val="tx1"/>
        </a:solidFill>
        <a:latin typeface="Arial Narrow" pitchFamily="34" charset="0"/>
        <a:ea typeface="+mn-ea"/>
        <a:cs typeface="+mn-cs"/>
      </a:defRPr>
    </a:lvl7pPr>
    <a:lvl8pPr marL="3200400" algn="l" defTabSz="914400" rtl="0" eaLnBrk="1" latinLnBrk="0" hangingPunct="1">
      <a:defRPr sz="2400" b="1" kern="1200">
        <a:solidFill>
          <a:schemeClr val="tx1"/>
        </a:solidFill>
        <a:latin typeface="Arial Narrow" pitchFamily="34" charset="0"/>
        <a:ea typeface="+mn-ea"/>
        <a:cs typeface="+mn-cs"/>
      </a:defRPr>
    </a:lvl8pPr>
    <a:lvl9pPr marL="3657600" algn="l" defTabSz="914400" rtl="0" eaLnBrk="1" latinLnBrk="0" hangingPunct="1">
      <a:defRPr sz="2400" b="1" kern="1200">
        <a:solidFill>
          <a:schemeClr val="tx1"/>
        </a:solidFill>
        <a:latin typeface="Arial Narrow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47676"/>
    <a:srgbClr val="8B3735"/>
    <a:srgbClr val="A8A8DC"/>
    <a:srgbClr val="8F8FD1"/>
    <a:srgbClr val="BBBBE3"/>
    <a:srgbClr val="7F7F7F"/>
    <a:srgbClr val="000000"/>
    <a:srgbClr val="404040"/>
    <a:srgbClr val="001B3C"/>
    <a:srgbClr val="B3B3B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630" autoAdjust="0"/>
    <p:restoredTop sz="91188" autoAdjust="0"/>
  </p:normalViewPr>
  <p:slideViewPr>
    <p:cSldViewPr snapToObjects="1">
      <p:cViewPr varScale="1">
        <p:scale>
          <a:sx n="104" d="100"/>
          <a:sy n="104" d="100"/>
        </p:scale>
        <p:origin x="1422" y="11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Objects="1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gs" Target="tags/tag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chartUserShapes" Target="../drawings/drawing1.xml"/><Relationship Id="rId2" Type="http://schemas.openxmlformats.org/officeDocument/2006/relationships/package" Target="../embeddings/Microsoft_Excel_Worksheet.xlsx"/><Relationship Id="rId1" Type="http://schemas.openxmlformats.org/officeDocument/2006/relationships/themeOverride" Target="../theme/themeOverrid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>
        <c:manualLayout>
          <c:layoutTarget val="inner"/>
          <c:xMode val="edge"/>
          <c:yMode val="edge"/>
          <c:x val="3.64741641337386E-2"/>
          <c:y val="4.6099290780141841E-2"/>
          <c:w val="0.80057470734139302"/>
          <c:h val="0.86702127659574468"/>
        </c:manualLayout>
      </c:layout>
      <c:lineChart>
        <c:grouping val="standard"/>
        <c:varyColors val="0"/>
        <c:ser>
          <c:idx val="1"/>
          <c:order val="0"/>
          <c:tx>
            <c:v>Spiral SSE</c:v>
          </c:tx>
          <c:spPr>
            <a:ln w="50800">
              <a:solidFill>
                <a:srgbClr val="A03232"/>
              </a:solidFill>
              <a:prstDash val="solid"/>
            </a:ln>
          </c:spPr>
          <c:marker>
            <c:symbol val="circle"/>
            <c:size val="9"/>
            <c:spPr>
              <a:solidFill>
                <a:srgbClr val="A03232"/>
              </a:solidFill>
              <a:ln>
                <a:solidFill>
                  <a:srgbClr val="A03232"/>
                </a:solidFill>
                <a:prstDash val="solid"/>
              </a:ln>
            </c:spPr>
          </c:marker>
          <c:cat>
            <c:numRef>
              <c:f>'G:\Franz\Presentations\HPEC\[Runtimes.xls]Pentium 4 float'!$AV$4:$AV$20</c:f>
              <c:numCache>
                <c:formatCode>General</c:formatCode>
                <c:ptCount val="17"/>
                <c:pt idx="0">
                  <c:v>4</c:v>
                </c:pt>
                <c:pt idx="1">
                  <c:v>5</c:v>
                </c:pt>
                <c:pt idx="2">
                  <c:v>6</c:v>
                </c:pt>
                <c:pt idx="3">
                  <c:v>7</c:v>
                </c:pt>
                <c:pt idx="4">
                  <c:v>8</c:v>
                </c:pt>
                <c:pt idx="5">
                  <c:v>9</c:v>
                </c:pt>
                <c:pt idx="6">
                  <c:v>10</c:v>
                </c:pt>
                <c:pt idx="7">
                  <c:v>11</c:v>
                </c:pt>
                <c:pt idx="8">
                  <c:v>12</c:v>
                </c:pt>
                <c:pt idx="9">
                  <c:v>13</c:v>
                </c:pt>
                <c:pt idx="10">
                  <c:v>14</c:v>
                </c:pt>
                <c:pt idx="11">
                  <c:v>15</c:v>
                </c:pt>
                <c:pt idx="12">
                  <c:v>16</c:v>
                </c:pt>
                <c:pt idx="13">
                  <c:v>17</c:v>
                </c:pt>
                <c:pt idx="14">
                  <c:v>18</c:v>
                </c:pt>
                <c:pt idx="15">
                  <c:v>19</c:v>
                </c:pt>
                <c:pt idx="16">
                  <c:v>20</c:v>
                </c:pt>
              </c:numCache>
            </c:numRef>
          </c:cat>
          <c:val>
            <c:numRef>
              <c:f>'G:\Franz\Presentations\HPEC\[Runtimes.xls]Pentium 4 float'!$AX$4:$AX$13</c:f>
              <c:numCache>
                <c:formatCode>General</c:formatCode>
                <c:ptCount val="10"/>
                <c:pt idx="0">
                  <c:v>4.1558441558441555</c:v>
                </c:pt>
                <c:pt idx="1">
                  <c:v>4.8780487804878048</c:v>
                </c:pt>
                <c:pt idx="2">
                  <c:v>5.7657657657657655</c:v>
                </c:pt>
                <c:pt idx="3">
                  <c:v>6.2482566248256628</c:v>
                </c:pt>
                <c:pt idx="4">
                  <c:v>6.2173649058894958</c:v>
                </c:pt>
                <c:pt idx="5">
                  <c:v>5.6846780162842343</c:v>
                </c:pt>
                <c:pt idx="6">
                  <c:v>5.5351351351351354</c:v>
                </c:pt>
                <c:pt idx="7">
                  <c:v>5.3368710319340469</c:v>
                </c:pt>
                <c:pt idx="8">
                  <c:v>5.2957527959144093</c:v>
                </c:pt>
                <c:pt idx="9">
                  <c:v>5.1826401798662687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768-4444-971A-7FF905146DBD}"/>
            </c:ext>
          </c:extLst>
        </c:ser>
        <c:ser>
          <c:idx val="2"/>
          <c:order val="1"/>
          <c:tx>
            <c:v>Intel MKL interl.</c:v>
          </c:tx>
          <c:spPr>
            <a:ln w="28673">
              <a:solidFill>
                <a:srgbClr val="D6D6F5">
                  <a:lumMod val="50000"/>
                </a:srgbClr>
              </a:solidFill>
              <a:prstDash val="solid"/>
            </a:ln>
          </c:spPr>
          <c:marker>
            <c:symbol val="circle"/>
            <c:size val="6"/>
            <c:spPr>
              <a:solidFill>
                <a:srgbClr val="D6D6F5">
                  <a:lumMod val="50000"/>
                </a:srgbClr>
              </a:solidFill>
              <a:ln>
                <a:noFill/>
                <a:prstDash val="solid"/>
              </a:ln>
            </c:spPr>
          </c:marker>
          <c:cat>
            <c:numRef>
              <c:f>'G:\Franz\Presentations\HPEC\[Runtimes.xls]Pentium 4 float'!$AV$4:$AV$20</c:f>
              <c:numCache>
                <c:formatCode>General</c:formatCode>
                <c:ptCount val="17"/>
                <c:pt idx="0">
                  <c:v>4</c:v>
                </c:pt>
                <c:pt idx="1">
                  <c:v>5</c:v>
                </c:pt>
                <c:pt idx="2">
                  <c:v>6</c:v>
                </c:pt>
                <c:pt idx="3">
                  <c:v>7</c:v>
                </c:pt>
                <c:pt idx="4">
                  <c:v>8</c:v>
                </c:pt>
                <c:pt idx="5">
                  <c:v>9</c:v>
                </c:pt>
                <c:pt idx="6">
                  <c:v>10</c:v>
                </c:pt>
                <c:pt idx="7">
                  <c:v>11</c:v>
                </c:pt>
                <c:pt idx="8">
                  <c:v>12</c:v>
                </c:pt>
                <c:pt idx="9">
                  <c:v>13</c:v>
                </c:pt>
                <c:pt idx="10">
                  <c:v>14</c:v>
                </c:pt>
                <c:pt idx="11">
                  <c:v>15</c:v>
                </c:pt>
                <c:pt idx="12">
                  <c:v>16</c:v>
                </c:pt>
                <c:pt idx="13">
                  <c:v>17</c:v>
                </c:pt>
                <c:pt idx="14">
                  <c:v>18</c:v>
                </c:pt>
                <c:pt idx="15">
                  <c:v>19</c:v>
                </c:pt>
                <c:pt idx="16">
                  <c:v>20</c:v>
                </c:pt>
              </c:numCache>
            </c:numRef>
          </c:cat>
          <c:val>
            <c:numRef>
              <c:f>'G:\Franz\Presentations\HPEC\[Runtimes.xls]Pentium 4 float'!$AY$4:$AY$13</c:f>
              <c:numCache>
                <c:formatCode>General</c:formatCode>
                <c:ptCount val="10"/>
                <c:pt idx="0">
                  <c:v>0.57786448700000004</c:v>
                </c:pt>
                <c:pt idx="1">
                  <c:v>1.2112671749999999</c:v>
                </c:pt>
                <c:pt idx="2">
                  <c:v>1.966102102</c:v>
                </c:pt>
                <c:pt idx="3">
                  <c:v>2.9559808710000004</c:v>
                </c:pt>
                <c:pt idx="4">
                  <c:v>4.130693602</c:v>
                </c:pt>
                <c:pt idx="5">
                  <c:v>5.1479534060000001</c:v>
                </c:pt>
                <c:pt idx="6">
                  <c:v>5.0644668230000001</c:v>
                </c:pt>
                <c:pt idx="7">
                  <c:v>5.5935608439999998</c:v>
                </c:pt>
                <c:pt idx="8">
                  <c:v>5.2706169099999993</c:v>
                </c:pt>
                <c:pt idx="9">
                  <c:v>4.060841173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C768-4444-971A-7FF905146DBD}"/>
            </c:ext>
          </c:extLst>
        </c:ser>
        <c:ser>
          <c:idx val="5"/>
          <c:order val="2"/>
          <c:tx>
            <c:v>Spiral C</c:v>
          </c:tx>
          <c:spPr>
            <a:ln w="28673">
              <a:solidFill>
                <a:srgbClr val="000000">
                  <a:lumMod val="50000"/>
                  <a:lumOff val="50000"/>
                </a:srgbClr>
              </a:solidFill>
              <a:prstDash val="solid"/>
            </a:ln>
          </c:spPr>
          <c:marker>
            <c:symbol val="circle"/>
            <c:size val="6"/>
            <c:spPr>
              <a:solidFill>
                <a:srgbClr val="FFFFFF">
                  <a:lumMod val="50000"/>
                </a:srgbClr>
              </a:solidFill>
              <a:ln>
                <a:noFill/>
                <a:prstDash val="solid"/>
              </a:ln>
            </c:spPr>
          </c:marker>
          <c:cat>
            <c:numRef>
              <c:f>'G:\Franz\Presentations\HPEC\[Runtimes.xls]Pentium 4 float'!$AV$4:$AV$20</c:f>
              <c:numCache>
                <c:formatCode>General</c:formatCode>
                <c:ptCount val="17"/>
                <c:pt idx="0">
                  <c:v>4</c:v>
                </c:pt>
                <c:pt idx="1">
                  <c:v>5</c:v>
                </c:pt>
                <c:pt idx="2">
                  <c:v>6</c:v>
                </c:pt>
                <c:pt idx="3">
                  <c:v>7</c:v>
                </c:pt>
                <c:pt idx="4">
                  <c:v>8</c:v>
                </c:pt>
                <c:pt idx="5">
                  <c:v>9</c:v>
                </c:pt>
                <c:pt idx="6">
                  <c:v>10</c:v>
                </c:pt>
                <c:pt idx="7">
                  <c:v>11</c:v>
                </c:pt>
                <c:pt idx="8">
                  <c:v>12</c:v>
                </c:pt>
                <c:pt idx="9">
                  <c:v>13</c:v>
                </c:pt>
                <c:pt idx="10">
                  <c:v>14</c:v>
                </c:pt>
                <c:pt idx="11">
                  <c:v>15</c:v>
                </c:pt>
                <c:pt idx="12">
                  <c:v>16</c:v>
                </c:pt>
                <c:pt idx="13">
                  <c:v>17</c:v>
                </c:pt>
                <c:pt idx="14">
                  <c:v>18</c:v>
                </c:pt>
                <c:pt idx="15">
                  <c:v>19</c:v>
                </c:pt>
                <c:pt idx="16">
                  <c:v>20</c:v>
                </c:pt>
              </c:numCache>
            </c:numRef>
          </c:cat>
          <c:val>
            <c:numRef>
              <c:f>'G:\Franz\Presentations\HPEC\[Runtimes.xls]Pentium 4 float'!$BB$4:$BB$13</c:f>
              <c:numCache>
                <c:formatCode>General</c:formatCode>
                <c:ptCount val="10"/>
                <c:pt idx="0">
                  <c:v>1.7679558011049723</c:v>
                </c:pt>
                <c:pt idx="1">
                  <c:v>2</c:v>
                </c:pt>
                <c:pt idx="2">
                  <c:v>1.9374369323915237</c:v>
                </c:pt>
                <c:pt idx="3">
                  <c:v>1.9805481874447393</c:v>
                </c:pt>
                <c:pt idx="4">
                  <c:v>1.9068901303538175</c:v>
                </c:pt>
                <c:pt idx="5">
                  <c:v>1.8811234487263226</c:v>
                </c:pt>
                <c:pt idx="6">
                  <c:v>1.7653346205564941</c:v>
                </c:pt>
                <c:pt idx="7">
                  <c:v>1.7332430602572784</c:v>
                </c:pt>
                <c:pt idx="8">
                  <c:v>1.702021566142403</c:v>
                </c:pt>
                <c:pt idx="9">
                  <c:v>1.6938380152880588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C768-4444-971A-7FF905146DBD}"/>
            </c:ext>
          </c:extLst>
        </c:ser>
        <c:ser>
          <c:idx val="6"/>
          <c:order val="3"/>
          <c:tx>
            <c:v>Spiral C vect</c:v>
          </c:tx>
          <c:spPr>
            <a:ln w="28673">
              <a:solidFill>
                <a:srgbClr val="000000">
                  <a:lumMod val="65000"/>
                  <a:lumOff val="35000"/>
                </a:srgbClr>
              </a:solidFill>
              <a:prstDash val="solid"/>
            </a:ln>
          </c:spPr>
          <c:marker>
            <c:symbol val="circle"/>
            <c:size val="6"/>
            <c:spPr>
              <a:solidFill>
                <a:srgbClr val="000000">
                  <a:lumMod val="65000"/>
                  <a:lumOff val="35000"/>
                </a:srgbClr>
              </a:solidFill>
              <a:ln>
                <a:noFill/>
                <a:prstDash val="solid"/>
              </a:ln>
            </c:spPr>
          </c:marker>
          <c:cat>
            <c:numRef>
              <c:f>'G:\Franz\Presentations\HPEC\[Runtimes.xls]Pentium 4 float'!$AV$4:$AV$20</c:f>
              <c:numCache>
                <c:formatCode>General</c:formatCode>
                <c:ptCount val="17"/>
                <c:pt idx="0">
                  <c:v>4</c:v>
                </c:pt>
                <c:pt idx="1">
                  <c:v>5</c:v>
                </c:pt>
                <c:pt idx="2">
                  <c:v>6</c:v>
                </c:pt>
                <c:pt idx="3">
                  <c:v>7</c:v>
                </c:pt>
                <c:pt idx="4">
                  <c:v>8</c:v>
                </c:pt>
                <c:pt idx="5">
                  <c:v>9</c:v>
                </c:pt>
                <c:pt idx="6">
                  <c:v>10</c:v>
                </c:pt>
                <c:pt idx="7">
                  <c:v>11</c:v>
                </c:pt>
                <c:pt idx="8">
                  <c:v>12</c:v>
                </c:pt>
                <c:pt idx="9">
                  <c:v>13</c:v>
                </c:pt>
                <c:pt idx="10">
                  <c:v>14</c:v>
                </c:pt>
                <c:pt idx="11">
                  <c:v>15</c:v>
                </c:pt>
                <c:pt idx="12">
                  <c:v>16</c:v>
                </c:pt>
                <c:pt idx="13">
                  <c:v>17</c:v>
                </c:pt>
                <c:pt idx="14">
                  <c:v>18</c:v>
                </c:pt>
                <c:pt idx="15">
                  <c:v>19</c:v>
                </c:pt>
                <c:pt idx="16">
                  <c:v>20</c:v>
                </c:pt>
              </c:numCache>
            </c:numRef>
          </c:cat>
          <c:val>
            <c:numRef>
              <c:f>'G:\Franz\Presentations\HPEC\[Runtimes.xls]Pentium 4 float'!$BC$4:$BC$13</c:f>
              <c:numCache>
                <c:formatCode>General</c:formatCode>
                <c:ptCount val="10"/>
                <c:pt idx="0">
                  <c:v>1.807909604519774</c:v>
                </c:pt>
                <c:pt idx="1">
                  <c:v>2.6143790849673203</c:v>
                </c:pt>
                <c:pt idx="2">
                  <c:v>2.9223744292237441</c:v>
                </c:pt>
                <c:pt idx="3">
                  <c:v>3.1350594821553535</c:v>
                </c:pt>
                <c:pt idx="4">
                  <c:v>2.5246548323471401</c:v>
                </c:pt>
                <c:pt idx="5">
                  <c:v>2.655907780979827</c:v>
                </c:pt>
                <c:pt idx="6">
                  <c:v>2.7271758815382978</c:v>
                </c:pt>
                <c:pt idx="7">
                  <c:v>2.3413011847848679</c:v>
                </c:pt>
                <c:pt idx="8">
                  <c:v>2.407193370815131</c:v>
                </c:pt>
                <c:pt idx="9">
                  <c:v>2.4130477144294344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C768-4444-971A-7FF905146DB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36865664"/>
        <c:axId val="136867200"/>
      </c:lineChart>
      <c:catAx>
        <c:axId val="13686566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ln w="19050">
            <a:solidFill>
              <a:srgbClr val="000000"/>
            </a:solidFill>
            <a:prstDash val="solid"/>
          </a:ln>
        </c:spPr>
        <c:txPr>
          <a:bodyPr rot="0" vert="horz"/>
          <a:lstStyle/>
          <a:p>
            <a:pPr>
              <a:defRPr sz="1600" b="0" i="0" u="none" strike="noStrike" baseline="0">
                <a:solidFill>
                  <a:srgbClr val="000000"/>
                </a:solidFill>
                <a:latin typeface="Gill Sans MT" pitchFamily="34" charset="0"/>
                <a:ea typeface="Arial"/>
                <a:cs typeface="Arial"/>
              </a:defRPr>
            </a:pPr>
            <a:endParaRPr lang="de-DE"/>
          </a:p>
        </c:txPr>
        <c:crossAx val="136867200"/>
        <c:crosses val="autoZero"/>
        <c:auto val="1"/>
        <c:lblAlgn val="ctr"/>
        <c:lblOffset val="100"/>
        <c:tickLblSkip val="1"/>
        <c:tickMarkSkip val="1"/>
        <c:noMultiLvlLbl val="0"/>
      </c:catAx>
      <c:valAx>
        <c:axId val="136867200"/>
        <c:scaling>
          <c:orientation val="minMax"/>
        </c:scaling>
        <c:delete val="0"/>
        <c:axPos val="l"/>
        <c:majorGridlines>
          <c:spPr>
            <a:ln w="15875">
              <a:solidFill>
                <a:srgbClr val="FFFFFF"/>
              </a:solidFill>
              <a:prstDash val="solid"/>
            </a:ln>
          </c:spPr>
        </c:majorGridlines>
        <c:numFmt formatCode="General" sourceLinked="1"/>
        <c:majorTickMark val="out"/>
        <c:minorTickMark val="none"/>
        <c:tickLblPos val="nextTo"/>
        <c:spPr>
          <a:ln w="2389">
            <a:noFill/>
            <a:prstDash val="solid"/>
          </a:ln>
        </c:spPr>
        <c:txPr>
          <a:bodyPr rot="0" vert="horz"/>
          <a:lstStyle/>
          <a:p>
            <a:pPr>
              <a:defRPr sz="1600" b="0" i="0" u="none" strike="noStrike" baseline="0">
                <a:solidFill>
                  <a:srgbClr val="000000"/>
                </a:solidFill>
                <a:latin typeface="Gill Sans MT" pitchFamily="34" charset="0"/>
                <a:ea typeface="Arial"/>
                <a:cs typeface="Arial"/>
              </a:defRPr>
            </a:pPr>
            <a:endParaRPr lang="de-DE"/>
          </a:p>
        </c:txPr>
        <c:crossAx val="136865664"/>
        <c:crosses val="autoZero"/>
        <c:crossBetween val="midCat"/>
      </c:valAx>
      <c:spPr>
        <a:solidFill>
          <a:srgbClr val="808080">
            <a:lumMod val="20000"/>
            <a:lumOff val="80000"/>
          </a:srgbClr>
        </a:solidFill>
        <a:ln w="19050">
          <a:noFill/>
          <a:prstDash val="solid"/>
        </a:ln>
      </c:spPr>
    </c:plotArea>
    <c:plotVisOnly val="1"/>
    <c:dispBlanksAs val="gap"/>
    <c:showDLblsOverMax val="0"/>
  </c:chart>
  <c:spPr>
    <a:noFill/>
    <a:ln>
      <a:noFill/>
    </a:ln>
  </c:spPr>
  <c:txPr>
    <a:bodyPr/>
    <a:lstStyle/>
    <a:p>
      <a:pPr>
        <a:defRPr sz="696" b="0" i="0" u="none" strike="noStrike" baseline="0">
          <a:solidFill>
            <a:srgbClr val="000000"/>
          </a:solidFill>
          <a:latin typeface="Arial"/>
          <a:ea typeface="Arial"/>
          <a:cs typeface="Arial"/>
        </a:defRPr>
      </a:pPr>
      <a:endParaRPr lang="de-DE"/>
    </a:p>
  </c:txPr>
  <c:externalData r:id="rId2">
    <c:autoUpdate val="0"/>
  </c:externalData>
  <c:userShapes r:id="rId3"/>
</c:chartSpac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0.46325</cdr:x>
      <cdr:y>0.39275</cdr:y>
    </cdr:from>
    <cdr:to>
      <cdr:x>0.47125</cdr:x>
      <cdr:y>0.431</cdr:y>
    </cdr:to>
    <cdr:sp macro="" textlink="">
      <cdr:nvSpPr>
        <cdr:cNvPr id="1025" name="Text Box 1"/>
        <cdr:cNvSpPr txBox="1">
          <a:spLocks xmlns:a="http://schemas.openxmlformats.org/drawingml/2006/main" noChangeArrowheads="1"/>
        </cdr:cNvSpPr>
      </cdr:nvSpPr>
      <cdr:spPr bwMode="auto">
        <a:xfrm xmlns:a="http://schemas.openxmlformats.org/drawingml/2006/main">
          <a:off x="4355094" y="2109892"/>
          <a:ext cx="75210" cy="205483"/>
        </a:xfrm>
        <a:prstGeom xmlns:a="http://schemas.openxmlformats.org/drawingml/2006/main" prst="rect">
          <a:avLst/>
        </a:prstGeom>
        <a:noFill xmlns:a="http://schemas.openxmlformats.org/drawingml/2006/main"/>
        <a:ln xmlns:a="http://schemas.openxmlformats.org/drawingml/2006/main">
          <a:noFill/>
        </a:ln>
        <a:effectLst xmlns:a="http://schemas.openxmlformats.org/drawingml/2006/main"/>
        <a:extLst xmlns:a="http://schemas.openxmlformats.org/drawingml/2006/main">
          <a:ext uri="{909E8E84-426E-40DD-AFC4-6F175D3DCCD1}">
            <a14:hiddenFill xmlns:a14="http://schemas.microsoft.com/office/drawing/2010/main">
              <a:solidFill>
                <a:srgbClr xmlns:mc="http://schemas.openxmlformats.org/markup-compatibility/2006" val="000000" mc:Ignorable="a14" a14:legacySpreadsheetColorIndex="64"/>
              </a:solidFill>
            </a14:hiddenFill>
          </a:ext>
          <a:ext uri="{91240B29-F687-4F45-9708-019B960494DF}">
            <a14:hiddenLine xmlns:a14="http://schemas.microsoft.com/office/drawing/2010/main" w="1">
              <a:solidFill>
                <a:srgbClr xmlns:mc="http://schemas.openxmlformats.org/markup-compatibility/2006" val="FFFFFF" mc:Ignorable="a14" a14:legacySpreadsheetColorIndex="65"/>
              </a:solidFill>
              <a:miter lim="800000"/>
              <a:headEnd/>
              <a:tailEnd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rgbClr val="808080"/>
                </a:outerShdw>
              </a:effectLst>
            </a14:hiddenEffects>
          </a:ext>
        </a:extLst>
      </cdr:spPr>
      <cdr:txBody>
        <a:bodyPr xmlns:a="http://schemas.openxmlformats.org/drawingml/2006/main" vertOverflow="clip" wrap="square" lIns="27432" tIns="22860" rIns="27432" bIns="22860" anchor="ctr" upright="1"/>
        <a:lstStyle xmlns:a="http://schemas.openxmlformats.org/drawingml/2006/main"/>
        <a:p xmlns:a="http://schemas.openxmlformats.org/drawingml/2006/main">
          <a:pPr algn="ctr" rtl="0">
            <a:defRPr sz="1000"/>
          </a:pPr>
          <a:r>
            <a:rPr lang="en-US" sz="925" b="0" i="0" u="none" strike="noStrike" baseline="0" dirty="0">
              <a:solidFill>
                <a:srgbClr val="000000"/>
              </a:solidFill>
              <a:latin typeface="Calibri" pitchFamily="34" charset="0"/>
              <a:cs typeface="Calibri" pitchFamily="34" charset="0"/>
            </a:rPr>
            <a:t> </a:t>
          </a:r>
        </a:p>
      </cdr:txBody>
    </cdr: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93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30550" cy="48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22" tIns="48211" rIns="96422" bIns="48211" numCol="1" anchor="t" anchorCtr="0" compatLnSpc="1">
            <a:prstTxWarp prst="textNoShape">
              <a:avLst/>
            </a:prstTxWarp>
          </a:bodyPr>
          <a:lstStyle>
            <a:lvl1pPr defTabSz="965200">
              <a:defRPr sz="1200" smtClean="0">
                <a:latin typeface="Times New Roman" pitchFamily="18" charset="0"/>
              </a:defRPr>
            </a:lvl1pPr>
          </a:lstStyle>
          <a:p>
            <a:pPr>
              <a:defRPr/>
            </a:pPr>
            <a:r>
              <a:rPr lang="en-US"/>
              <a:t>DAC 2001 Tutorial</a:t>
            </a:r>
          </a:p>
        </p:txBody>
      </p:sp>
      <p:sp>
        <p:nvSpPr>
          <p:cNvPr id="25293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71950" y="0"/>
            <a:ext cx="3130550" cy="48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22" tIns="48211" rIns="96422" bIns="48211" numCol="1" anchor="t" anchorCtr="0" compatLnSpc="1">
            <a:prstTxWarp prst="textNoShape">
              <a:avLst/>
            </a:prstTxWarp>
          </a:bodyPr>
          <a:lstStyle>
            <a:lvl1pPr algn="r" defTabSz="965200">
              <a:defRPr sz="1200" smtClean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5293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091613"/>
            <a:ext cx="3130550" cy="48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22" tIns="48211" rIns="96422" bIns="48211" numCol="1" anchor="b" anchorCtr="0" compatLnSpc="1">
            <a:prstTxWarp prst="textNoShape">
              <a:avLst/>
            </a:prstTxWarp>
          </a:bodyPr>
          <a:lstStyle>
            <a:lvl1pPr defTabSz="965200">
              <a:defRPr sz="1200" smtClean="0">
                <a:latin typeface="Times New Roman" pitchFamily="18" charset="0"/>
                <a:cs typeface="Times New Roman" pitchFamily="18" charset="0"/>
              </a:defRPr>
            </a:lvl1pPr>
          </a:lstStyle>
          <a:p>
            <a:pPr>
              <a:defRPr/>
            </a:pPr>
            <a:r>
              <a:rPr lang="en-US"/>
              <a:t>©R.A. Rutenbar, 2001</a:t>
            </a:r>
          </a:p>
        </p:txBody>
      </p:sp>
      <p:sp>
        <p:nvSpPr>
          <p:cNvPr id="25293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71950" y="9091613"/>
            <a:ext cx="3130550" cy="48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22" tIns="48211" rIns="96422" bIns="48211" numCol="1" anchor="b" anchorCtr="0" compatLnSpc="1">
            <a:prstTxWarp prst="textNoShape">
              <a:avLst/>
            </a:prstTxWarp>
          </a:bodyPr>
          <a:lstStyle>
            <a:lvl1pPr algn="r" defTabSz="965200">
              <a:defRPr sz="1200" smtClean="0">
                <a:latin typeface="Times New Roman" pitchFamily="18" charset="0"/>
              </a:defRPr>
            </a:lvl1pPr>
          </a:lstStyle>
          <a:p>
            <a:pPr>
              <a:defRPr/>
            </a:pPr>
            <a:fld id="{83587096-7852-44F5-9A71-D621B1FF247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19639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5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200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="0" smtClean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0857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14800" y="0"/>
            <a:ext cx="3200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 smtClean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018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19200" y="685800"/>
            <a:ext cx="4876800" cy="36576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0858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90600" y="4572000"/>
            <a:ext cx="5334000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0858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44000"/>
            <a:ext cx="3200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b="0" smtClean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0858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14800" y="9144000"/>
            <a:ext cx="3200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0" smtClean="0">
                <a:latin typeface="Times New Roman" pitchFamily="18" charset="0"/>
              </a:defRPr>
            </a:lvl1pPr>
          </a:lstStyle>
          <a:p>
            <a:pPr>
              <a:defRPr/>
            </a:pPr>
            <a:fld id="{40F64717-A5A5-4C4E-9291-2F18B7410B0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86295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Baseline performance is far from peak: ~8% of peak performance on large inputs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0F64717-A5A5-4C4E-9291-2F18B7410B06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8105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Baseline implementation uses array of structs of ~80 bytes, block size = 64 bytes, </a:t>
            </a:r>
            <a:r>
              <a:rPr lang="en-US" dirty="0" err="1"/>
              <a:t>Repulsive_pedestrian</a:t>
            </a:r>
            <a:r>
              <a:rPr lang="en-US" dirty="0"/>
              <a:t> iterates over the array and compute on certain fields </a:t>
            </a:r>
            <a:r>
              <a:rPr lang="en-US" dirty="0">
                <a:sym typeface="Wingdings" pitchFamily="2" charset="2"/>
              </a:rPr>
              <a:t> no spatial locality</a:t>
            </a:r>
          </a:p>
          <a:p>
            <a:r>
              <a:rPr lang="en-US" dirty="0">
                <a:sym typeface="Wingdings" pitchFamily="2" charset="2"/>
              </a:rPr>
              <a:t>The outer computation iterates over </a:t>
            </a:r>
            <a:r>
              <a:rPr lang="en-US" dirty="0" err="1">
                <a:sym typeface="Wingdings" pitchFamily="2" charset="2"/>
              </a:rPr>
              <a:t>n_p</a:t>
            </a:r>
            <a:r>
              <a:rPr lang="en-US" dirty="0">
                <a:sym typeface="Wingdings" pitchFamily="2" charset="2"/>
              </a:rPr>
              <a:t> pedestrians, inner loop in </a:t>
            </a:r>
            <a:r>
              <a:rPr lang="en-US" dirty="0" err="1">
                <a:sym typeface="Wingdings" pitchFamily="2" charset="2"/>
              </a:rPr>
              <a:t>Repulsive_pedestrian</a:t>
            </a:r>
            <a:r>
              <a:rPr lang="en-US" dirty="0">
                <a:sym typeface="Wingdings" pitchFamily="2" charset="2"/>
              </a:rPr>
              <a:t> also iterates over </a:t>
            </a:r>
            <a:r>
              <a:rPr lang="en-US" dirty="0" err="1">
                <a:sym typeface="Wingdings" pitchFamily="2" charset="2"/>
              </a:rPr>
              <a:t>n_p</a:t>
            </a:r>
            <a:r>
              <a:rPr lang="en-US" dirty="0">
                <a:sym typeface="Wingdings" pitchFamily="2" charset="2"/>
              </a:rPr>
              <a:t> pedestrians  no temporal locality</a:t>
            </a:r>
          </a:p>
          <a:p>
            <a:r>
              <a:rPr lang="en-US" dirty="0"/>
              <a:t>Therefore: use SoA</a:t>
            </a:r>
          </a:p>
          <a:p>
            <a:r>
              <a:rPr lang="en-US" dirty="0"/>
              <a:t>Perf: no less cache misses</a:t>
            </a:r>
          </a:p>
          <a:p>
            <a:r>
              <a:rPr lang="en-US" dirty="0"/>
              <a:t>Can’t test dataset that are too large, takes way too long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0F64717-A5A5-4C4E-9291-2F18B7410B06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1581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Soa_opt_3 vectorized, </a:t>
            </a:r>
            <a:r>
              <a:rPr lang="en-US" dirty="0" err="1"/>
              <a:t>soa_baseline</a:t>
            </a:r>
            <a:r>
              <a:rPr lang="en-US" dirty="0"/>
              <a:t> still scalar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0F64717-A5A5-4C4E-9291-2F18B7410B06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9289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Soa_opt_3: best performance</a:t>
            </a:r>
          </a:p>
          <a:p>
            <a:r>
              <a:rPr lang="en-US" dirty="0"/>
              <a:t>Soa_opt_3_4: lower performance, but less flops, thus actually faster</a:t>
            </a:r>
          </a:p>
          <a:p>
            <a:r>
              <a:rPr lang="en-US" dirty="0"/>
              <a:t>Soa_opt_3_5: fast inv sqrt does not help, and not vectorized</a:t>
            </a:r>
          </a:p>
          <a:p>
            <a:r>
              <a:rPr lang="en-US" dirty="0"/>
              <a:t>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0F64717-A5A5-4C4E-9291-2F18B7410B06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1443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08012"/>
            <a:ext cx="7772400" cy="1470025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886200"/>
            <a:ext cx="7677492" cy="762000"/>
          </a:xfrm>
        </p:spPr>
        <p:txBody>
          <a:bodyPr/>
          <a:lstStyle>
            <a:lvl1pPr marL="0" indent="0" algn="l">
              <a:buNone/>
              <a:defRPr sz="2000" b="0">
                <a:latin typeface="Calibri" pitchFamily="34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4052" y="381000"/>
            <a:ext cx="8405982" cy="762000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5773" y="1362075"/>
            <a:ext cx="7896225" cy="4972050"/>
          </a:xfrm>
        </p:spPr>
        <p:txBody>
          <a:bodyPr/>
          <a:lstStyle>
            <a:lvl1pPr>
              <a:spcBef>
                <a:spcPts val="1200"/>
              </a:spcBef>
              <a:defRPr>
                <a:latin typeface="Calibri" pitchFamily="34" charset="0"/>
              </a:defRPr>
            </a:lvl1pPr>
            <a:lvl2pPr>
              <a:spcAft>
                <a:spcPts val="600"/>
              </a:spcAft>
              <a:buClrTx/>
              <a:defRPr>
                <a:latin typeface="Calibri" pitchFamily="34" charset="0"/>
              </a:defRPr>
            </a:lvl2pPr>
            <a:lvl3pPr>
              <a:defRPr>
                <a:latin typeface="Calibri" pitchFamily="34" charset="0"/>
              </a:defRPr>
            </a:lvl3pPr>
            <a:lvl4pPr>
              <a:defRPr>
                <a:latin typeface="Calibri" pitchFamily="34" charset="0"/>
              </a:defRPr>
            </a:lvl4pPr>
            <a:lvl5pPr>
              <a:defRPr>
                <a:latin typeface="Calibri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762" y="381000"/>
            <a:ext cx="8329038" cy="762000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528820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88158" y="371182"/>
            <a:ext cx="838891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9144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96875" y="1362075"/>
            <a:ext cx="7896225" cy="4972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</p:sldLayoutIdLst>
  <p:txStyles>
    <p:titleStyle>
      <a:lvl1pPr marL="119063" indent="-1190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Calibri" pitchFamily="34" charset="0"/>
          <a:ea typeface="+mj-ea"/>
          <a:cs typeface="+mj-cs"/>
        </a:defRPr>
      </a:lvl1pPr>
      <a:lvl2pPr marL="119063" indent="-1190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2pPr>
      <a:lvl3pPr marL="119063" indent="-1190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3pPr>
      <a:lvl4pPr marL="119063" indent="-1190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4pPr>
      <a:lvl5pPr marL="119063" indent="-1190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5pPr>
      <a:lvl6pPr marL="5762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6pPr>
      <a:lvl7pPr marL="10334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7pPr>
      <a:lvl8pPr marL="14906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8pPr>
      <a:lvl9pPr marL="19478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accent1">
            <a:lumMod val="75000"/>
            <a:lumOff val="25000"/>
          </a:schemeClr>
        </a:buClr>
        <a:buSzPct val="60000"/>
        <a:buFont typeface="Wingdings 2" pitchFamily="18" charset="2"/>
        <a:buChar char="¢"/>
        <a:defRPr sz="2000" b="1">
          <a:solidFill>
            <a:schemeClr val="tx1"/>
          </a:solidFill>
          <a:latin typeface="Calibri" pitchFamily="34" charset="0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Tx/>
        <a:buSzPct val="110000"/>
        <a:buFont typeface="Wingdings" pitchFamily="2" charset="2"/>
        <a:buChar char="§"/>
        <a:defRPr sz="1800">
          <a:solidFill>
            <a:schemeClr val="tx1"/>
          </a:solidFill>
          <a:latin typeface="Calibri" pitchFamily="34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SzPct val="80000"/>
        <a:buFont typeface="Wingdings" pitchFamily="2" charset="2"/>
        <a:buChar char="§"/>
        <a:defRPr sz="1800" i="1">
          <a:solidFill>
            <a:schemeClr val="tx1"/>
          </a:solidFill>
          <a:latin typeface="Calibri" pitchFamily="34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Calibri" pitchFamily="34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Calibri" pitchFamily="34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://people.inf.ethz.ch/markusp/teaching/guides/guide-presentations.pdf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video" Target="../media/media1.mov"/><Relationship Id="rId2" Type="http://schemas.microsoft.com/office/2007/relationships/media" Target="../media/media1.mov"/><Relationship Id="rId1" Type="http://schemas.openxmlformats.org/officeDocument/2006/relationships/tags" Target="../tags/tag3.xml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08012"/>
            <a:ext cx="7772400" cy="1949588"/>
          </a:xfrm>
        </p:spPr>
        <p:txBody>
          <a:bodyPr/>
          <a:lstStyle/>
          <a:p>
            <a:pPr marL="0" indent="0"/>
            <a:r>
              <a:rPr lang="en-US" dirty="0"/>
              <a:t>Optimization of the Social Force Model</a:t>
            </a:r>
            <a:br>
              <a:rPr lang="en-US" dirty="0"/>
            </a:br>
            <a:r>
              <a:rPr lang="en-US" sz="2000" b="0" dirty="0" err="1"/>
              <a:t>Jiajun</a:t>
            </a:r>
            <a:r>
              <a:rPr lang="en-US" sz="2000" b="0" dirty="0"/>
              <a:t> Jiang</a:t>
            </a:r>
            <a:br>
              <a:rPr lang="en-US" sz="2000" b="0" dirty="0"/>
            </a:br>
            <a:r>
              <a:rPr lang="en-US" sz="2000" b="0" dirty="0"/>
              <a:t>Kehong Liu</a:t>
            </a:r>
            <a:br>
              <a:rPr lang="en-US" sz="2000" b="0" dirty="0"/>
            </a:br>
            <a:r>
              <a:rPr lang="en-US" sz="2000" b="0" dirty="0" err="1"/>
              <a:t>Jiaqing</a:t>
            </a:r>
            <a:r>
              <a:rPr lang="en-US" sz="2000" b="0" dirty="0"/>
              <a:t> </a:t>
            </a:r>
            <a:r>
              <a:rPr lang="en-US" sz="2000" b="0" dirty="0" err="1"/>
              <a:t>Xie</a:t>
            </a:r>
            <a:br>
              <a:rPr lang="en-US" sz="2000" b="0" dirty="0"/>
            </a:br>
            <a:r>
              <a:rPr lang="en-US" sz="2000" b="0" dirty="0" err="1"/>
              <a:t>Peiyuan</a:t>
            </a:r>
            <a:r>
              <a:rPr lang="en-US" sz="2000" b="0" dirty="0"/>
              <a:t> </a:t>
            </a:r>
            <a:r>
              <a:rPr lang="en-US" sz="2000" b="0" dirty="0" err="1"/>
              <a:t>Xie</a:t>
            </a:r>
            <a:endParaRPr lang="en-US" sz="2000" b="0" dirty="0"/>
          </a:p>
        </p:txBody>
      </p:sp>
      <p:pic>
        <p:nvPicPr>
          <p:cNvPr id="4098" name="Picture 2" descr="T:\work\ETH corporate design\eth_logo_black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065" y="5537277"/>
            <a:ext cx="2209800" cy="558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>
            <p:custDataLst>
              <p:tags r:id="rId1"/>
            </p:custDataLst>
          </p:nvPr>
        </p:nvSpPr>
        <p:spPr bwMode="auto">
          <a:xfrm>
            <a:off x="0" y="7112000"/>
            <a:ext cx="7051739" cy="707886"/>
          </a:xfrm>
          <a:prstGeom prst="rect">
            <a:avLst/>
          </a:prstGeom>
          <a:noFill/>
          <a:ln w="6350">
            <a:noFill/>
          </a:ln>
          <a:effectLst/>
        </p:spPr>
        <p:txBody>
          <a:bodyPr vert="horz" wrap="none" rtlCol="0">
            <a:spAutoFit/>
          </a:bodyPr>
          <a:lstStyle/>
          <a:p>
            <a:r>
              <a:rPr lang="en-US" sz="2000">
                <a:latin typeface="+mn-lt"/>
              </a:rPr>
              <a:t>TexPoint fonts used in EMF. </a:t>
            </a:r>
          </a:p>
          <a:p>
            <a:r>
              <a:rPr lang="en-US" sz="2000">
                <a:latin typeface="+mn-lt"/>
              </a:rPr>
              <a:t>Read the TexPoint manual before you delete this box.: </a:t>
            </a:r>
            <a:r>
              <a:rPr lang="en-US" sz="2000">
                <a:latin typeface="CMBX12"/>
              </a:rPr>
              <a:t>A</a:t>
            </a:r>
            <a:r>
              <a:rPr lang="en-US" sz="2000">
                <a:latin typeface="CMMI8"/>
              </a:rPr>
              <a:t>A</a:t>
            </a:r>
            <a:r>
              <a:rPr lang="en-US" sz="2000">
                <a:latin typeface="LCMSS8"/>
              </a:rPr>
              <a:t>A</a:t>
            </a:r>
            <a:r>
              <a:rPr lang="en-US" sz="2000">
                <a:latin typeface="CMSY8"/>
              </a:rPr>
              <a:t>A</a:t>
            </a:r>
            <a:r>
              <a:rPr lang="en-US" sz="2000">
                <a:latin typeface="CMEX10"/>
              </a:rPr>
              <a:t>A</a:t>
            </a:r>
            <a:endParaRPr lang="en-US" sz="2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306747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204"/>
    </mc:Choice>
    <mc:Fallback>
      <p:transition spd="slow" advTm="21204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1D91AC-E51A-2CDA-9AFD-27D5BDCD1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 0: Compiler Flags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C63938-9D9E-70D7-F39F-62A339EB58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measurements are taken on Ubuntu 20.04, i7-12700H @ 2.3GHz, turbo boost disabled</a:t>
            </a:r>
          </a:p>
          <a:p>
            <a:r>
              <a:rPr lang="en-US" dirty="0"/>
              <a:t>-O3 -</a:t>
            </a:r>
            <a:r>
              <a:rPr lang="en-US" dirty="0" err="1"/>
              <a:t>ffast</a:t>
            </a:r>
            <a:r>
              <a:rPr lang="en-US" dirty="0"/>
              <a:t>-math -march=native -mavx2 -</a:t>
            </a:r>
            <a:r>
              <a:rPr lang="en-US" dirty="0" err="1"/>
              <a:t>ftree</a:t>
            </a:r>
            <a:r>
              <a:rPr lang="en-US" dirty="0"/>
              <a:t>-vectorize -m64 used for all further compilations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A28CA9B-4AE9-4015-B65E-E70B00D8AB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1700" y="2895600"/>
            <a:ext cx="4800600" cy="3776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0641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087"/>
    </mc:Choice>
    <mc:Fallback>
      <p:transition spd="slow" advTm="25087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CCF11-FCBA-814B-67E5-A6614FA5E9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Baseline Implementation Analysis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321C814-92AA-F107-14F3-054A89220C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4400" y="1360800"/>
            <a:ext cx="7896225" cy="4972050"/>
          </a:xfrm>
        </p:spPr>
        <p:txBody>
          <a:bodyPr/>
          <a:lstStyle/>
          <a:p>
            <a:r>
              <a:rPr lang="en-US" dirty="0"/>
              <a:t>Compiler did not vectorize the code much, although –</a:t>
            </a:r>
            <a:r>
              <a:rPr lang="en-US" dirty="0" err="1"/>
              <a:t>ftree</a:t>
            </a:r>
            <a:r>
              <a:rPr lang="en-US" dirty="0"/>
              <a:t>-vectorize flag is used</a:t>
            </a:r>
          </a:p>
          <a:p>
            <a:endParaRPr lang="en-C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C6FB5BD-08F2-3132-20A7-F564E00BB6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2133600"/>
            <a:ext cx="5402074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910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847"/>
    </mc:Choice>
    <mc:Fallback>
      <p:transition spd="slow" advTm="21847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ECC753-1976-961B-4CDC-3E596CEDE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 1: Inlining, precomputation, strength reduction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F33E84-F912-33A0-6A91-0A655FAD4B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752599"/>
            <a:ext cx="7586198" cy="4581525"/>
          </a:xfrm>
        </p:spPr>
        <p:txBody>
          <a:bodyPr/>
          <a:lstStyle/>
          <a:p>
            <a:r>
              <a:rPr lang="en-US" dirty="0"/>
              <a:t>Inlined procedure calls and noticed many repeated computations: lifted out of the loop</a:t>
            </a:r>
          </a:p>
          <a:p>
            <a:r>
              <a:rPr lang="en-US" dirty="0"/>
              <a:t>Used faster algorithm for expensive operations such as inverse square roots</a:t>
            </a:r>
          </a:p>
          <a:p>
            <a:r>
              <a:rPr lang="en-US" dirty="0"/>
              <a:t>Unrolled loops, improved performance</a:t>
            </a:r>
          </a:p>
          <a:p>
            <a:r>
              <a:rPr lang="en-US" dirty="0"/>
              <a:t># of flops increase, but since used cheaper operations, speed increased </a:t>
            </a:r>
          </a:p>
        </p:txBody>
      </p:sp>
    </p:spTree>
    <p:extLst>
      <p:ext uri="{BB962C8B-B14F-4D97-AF65-F5344CB8AC3E}">
        <p14:creationId xmlns:p14="http://schemas.microsoft.com/office/powerpoint/2010/main" val="33712976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656"/>
    </mc:Choice>
    <mc:Fallback>
      <p:transition spd="slow" advTm="26656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7497C-39BB-8A35-52ED-CCC641CF2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 1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44258B-31F1-243B-CF96-DF111F361C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625" y="1581150"/>
            <a:ext cx="4128963" cy="557210"/>
          </a:xfrm>
        </p:spPr>
        <p:txBody>
          <a:bodyPr/>
          <a:lstStyle/>
          <a:p>
            <a:r>
              <a:rPr lang="en-US" dirty="0"/>
              <a:t>Without unrolling (optimized_3)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693065-DE13-8DAB-D633-E4C253C2A5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945" y="2138360"/>
            <a:ext cx="4128962" cy="2990851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C4B9EF5-1228-23DF-07B1-F755C910E3B6}"/>
              </a:ext>
            </a:extLst>
          </p:cNvPr>
          <p:cNvSpPr txBox="1">
            <a:spLocks/>
          </p:cNvSpPr>
          <p:nvPr/>
        </p:nvSpPr>
        <p:spPr bwMode="auto">
          <a:xfrm>
            <a:off x="4572000" y="1517235"/>
            <a:ext cx="3653589" cy="466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ts val="1200"/>
              </a:spcBef>
              <a:spcAft>
                <a:spcPct val="0"/>
              </a:spcAft>
              <a:buClr>
                <a:schemeClr val="accent1">
                  <a:lumMod val="75000"/>
                  <a:lumOff val="25000"/>
                </a:schemeClr>
              </a:buClr>
              <a:buSzPct val="60000"/>
              <a:buFont typeface="Wingdings 2" pitchFamily="18" charset="2"/>
              <a:buChar char="¢"/>
              <a:defRPr sz="2000" b="1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ts val="600"/>
              </a:spcAft>
              <a:buClrTx/>
              <a:buSzPct val="110000"/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800" i="1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kern="0"/>
              <a:t>With Unrolling (optimized_4)</a:t>
            </a:r>
            <a:endParaRPr lang="en-US" kern="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5AD582-4DE8-51A7-88D9-821E0F508F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8640" y="2138360"/>
            <a:ext cx="4299587" cy="2998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7511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399"/>
    </mc:Choice>
    <mc:Fallback>
      <p:transition spd="slow" advTm="16399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45BC25-80A8-91C5-F4EA-89262CF1C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Optimization 1 Results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5014F8-8A87-0BCD-D3EB-21CE0A11E9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Noticeable performance improvement compared to baseline, still long way to go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C2DD4E-9021-0C4C-FB16-EE223DEBF6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4984" y="2209800"/>
            <a:ext cx="5655511" cy="412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1010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343"/>
    </mc:Choice>
    <mc:Fallback>
      <p:transition spd="slow" advTm="19343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F54437-5A69-FA97-D08D-26F248D3B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 2: Using arrays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F29723-8518-328A-77BB-2BCE8A14CA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ym typeface="Wingdings" pitchFamily="2" charset="2"/>
              </a:rPr>
              <a:t>Changing AoS to SoA alone did not improve operational intensity, but allowed compiler to perform vectorization: much higher performance and much faster when combined with compute optimizations</a:t>
            </a:r>
          </a:p>
          <a:p>
            <a:r>
              <a:rPr lang="en-US" dirty="0"/>
              <a:t>Possible reasons for locality not improving: test datasets all fit in cache, thus locality does not help much</a:t>
            </a:r>
          </a:p>
          <a:p>
            <a:endParaRPr lang="en-US" dirty="0">
              <a:sym typeface="Wingdings" pitchFamily="2" charset="2"/>
            </a:endParaRPr>
          </a:p>
          <a:p>
            <a:endParaRPr lang="en-US" dirty="0">
              <a:sym typeface="Wingdings" pitchFamily="2" charset="2"/>
            </a:endParaRP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0F8BC55A-38AD-C5B8-B286-E3FA129BEB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364052" y="3429000"/>
            <a:ext cx="8182181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8775832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8191"/>
    </mc:Choice>
    <mc:Fallback>
      <p:transition spd="slow" advTm="78191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3AD631-3E74-8194-68F2-1B45D9F9F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 2 Results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5CF32E3-82B5-2232-F74A-D71FC15DCC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2400" y="2138360"/>
            <a:ext cx="4371316" cy="3090949"/>
          </a:xfr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2DBD3B8-98E7-BF68-A85B-2C2FA9CF4FF2}"/>
              </a:ext>
            </a:extLst>
          </p:cNvPr>
          <p:cNvSpPr txBox="1">
            <a:spLocks/>
          </p:cNvSpPr>
          <p:nvPr/>
        </p:nvSpPr>
        <p:spPr bwMode="auto">
          <a:xfrm>
            <a:off x="201625" y="1581150"/>
            <a:ext cx="4128963" cy="5572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ts val="1200"/>
              </a:spcBef>
              <a:spcAft>
                <a:spcPct val="0"/>
              </a:spcAft>
              <a:buClr>
                <a:schemeClr val="accent1">
                  <a:lumMod val="75000"/>
                  <a:lumOff val="25000"/>
                </a:schemeClr>
              </a:buClr>
              <a:buSzPct val="60000"/>
              <a:buFont typeface="Wingdings 2" pitchFamily="18" charset="2"/>
              <a:buChar char="¢"/>
              <a:defRPr sz="2000" b="1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ts val="600"/>
              </a:spcAft>
              <a:buClrTx/>
              <a:buSzPct val="110000"/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800" i="1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kern="0" dirty="0"/>
              <a:t>SoA only (</a:t>
            </a:r>
            <a:r>
              <a:rPr lang="en-US" kern="0" dirty="0" err="1"/>
              <a:t>soa_baseline</a:t>
            </a:r>
            <a:r>
              <a:rPr lang="en-US" kern="0" dirty="0"/>
              <a:t>)</a:t>
            </a:r>
          </a:p>
          <a:p>
            <a:endParaRPr lang="en-US" kern="0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5701EBFB-7CD3-B4C0-4160-2EC8FE87B8E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52370" y="2138361"/>
            <a:ext cx="4371316" cy="3090948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8386A84-3332-ECEC-6D39-30F334E88AFA}"/>
              </a:ext>
            </a:extLst>
          </p:cNvPr>
          <p:cNvSpPr txBox="1">
            <a:spLocks/>
          </p:cNvSpPr>
          <p:nvPr/>
        </p:nvSpPr>
        <p:spPr bwMode="auto">
          <a:xfrm>
            <a:off x="4953000" y="1440655"/>
            <a:ext cx="4463556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ts val="1200"/>
              </a:spcBef>
              <a:spcAft>
                <a:spcPct val="0"/>
              </a:spcAft>
              <a:buClr>
                <a:schemeClr val="accent1">
                  <a:lumMod val="75000"/>
                  <a:lumOff val="25000"/>
                </a:schemeClr>
              </a:buClr>
              <a:buSzPct val="60000"/>
              <a:buFont typeface="Wingdings 2" pitchFamily="18" charset="2"/>
              <a:buChar char="¢"/>
              <a:defRPr sz="2000" b="1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ts val="600"/>
              </a:spcAft>
              <a:buClrTx/>
              <a:buSzPct val="110000"/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800" i="1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kern="0" dirty="0"/>
              <a:t>SoA + unrolling + precomputation (soa_optimized_3)</a:t>
            </a:r>
          </a:p>
          <a:p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38563419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183"/>
    </mc:Choice>
    <mc:Fallback>
      <p:transition spd="slow" advTm="26183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CF4856-A856-59E1-67F9-E8D5960FB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 2 Results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BE7151D-3E55-3E2F-8B3E-1ABDFDB33D37}"/>
              </a:ext>
            </a:extLst>
          </p:cNvPr>
          <p:cNvSpPr txBox="1">
            <a:spLocks/>
          </p:cNvSpPr>
          <p:nvPr/>
        </p:nvSpPr>
        <p:spPr bwMode="auto">
          <a:xfrm>
            <a:off x="152400" y="1143000"/>
            <a:ext cx="48006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ts val="1200"/>
              </a:spcBef>
              <a:spcAft>
                <a:spcPct val="0"/>
              </a:spcAft>
              <a:buClr>
                <a:schemeClr val="accent1">
                  <a:lumMod val="75000"/>
                  <a:lumOff val="25000"/>
                </a:schemeClr>
              </a:buClr>
              <a:buSzPct val="60000"/>
              <a:buFont typeface="Wingdings 2" pitchFamily="18" charset="2"/>
              <a:buChar char="¢"/>
              <a:defRPr sz="2000" b="1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ts val="600"/>
              </a:spcAft>
              <a:buClrTx/>
              <a:buSzPct val="110000"/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1800" i="1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kern="0" dirty="0"/>
              <a:t>SoA + unrolling + more  precomputation </a:t>
            </a:r>
          </a:p>
          <a:p>
            <a:r>
              <a:rPr lang="en-US" kern="0" dirty="0"/>
              <a:t>(soa_optimized_3_4)</a:t>
            </a:r>
          </a:p>
          <a:p>
            <a:endParaRPr lang="en-US" kern="0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50C699CF-DAF5-EEA0-2AD6-547E8345D05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24000" y="1981199"/>
            <a:ext cx="6857999" cy="4849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3110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463"/>
    </mc:Choice>
    <mc:Fallback>
      <p:transition spd="slow" advTm="12463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E78C8F-1080-8D61-E8C0-4B39D1CF9F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 2 Results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C3D9D9B-4224-12F2-D3EB-253820C718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4E5463-C3A8-83D1-5165-6F2C21DD33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1143000"/>
            <a:ext cx="6474692" cy="540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2458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4088"/>
    </mc:Choice>
    <mc:Fallback>
      <p:transition spd="slow" advTm="54088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E508F9-C7A7-19E0-443A-682EE7CC0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 3: AVX Intrinsics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833C51-C1DB-3663-90EE-1322FFEBA2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Changing to SoA also allows for easier use of intrinsics</a:t>
            </a:r>
          </a:p>
          <a:p>
            <a:pPr lvl="1"/>
            <a:r>
              <a:rPr lang="en-US" dirty="0"/>
              <a:t>Instead of dealing with interleaved doubles and </a:t>
            </a:r>
            <a:r>
              <a:rPr lang="en-US" dirty="0" err="1"/>
              <a:t>ints</a:t>
            </a:r>
            <a:r>
              <a:rPr lang="en-US" dirty="0"/>
              <a:t>, just load values and perform computation</a:t>
            </a:r>
          </a:p>
          <a:p>
            <a:r>
              <a:rPr lang="en-US" dirty="0"/>
              <a:t>Assumption: input size is divisible by 4</a:t>
            </a:r>
          </a:p>
          <a:p>
            <a:r>
              <a:rPr lang="en-US" dirty="0"/>
              <a:t>Changed compiler to ICPC to enable the use of more intrinsics</a:t>
            </a:r>
          </a:p>
        </p:txBody>
      </p:sp>
    </p:spTree>
    <p:extLst>
      <p:ext uri="{BB962C8B-B14F-4D97-AF65-F5344CB8AC3E}">
        <p14:creationId xmlns:p14="http://schemas.microsoft.com/office/powerpoint/2010/main" val="25396204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391"/>
    </mc:Choice>
    <mc:Fallback>
      <p:transition spd="slow" advTm="34391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Remarks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Pay attention to the length: e.g., 10 minutes typically means 7–8 slides</a:t>
            </a:r>
          </a:p>
          <a:p>
            <a:r>
              <a:rPr lang="en-US" dirty="0"/>
              <a:t>Use proper visuals as much as possible, avoid text-only bullet slides</a:t>
            </a:r>
          </a:p>
          <a:p>
            <a:r>
              <a:rPr lang="en-US" dirty="0"/>
              <a:t>Don’t put an overview or organization slide – the talk is too short</a:t>
            </a:r>
          </a:p>
          <a:p>
            <a:r>
              <a:rPr lang="en-US" dirty="0"/>
              <a:t>For the very motivated, check out this small guide</a:t>
            </a:r>
            <a:br>
              <a:rPr lang="en-US" dirty="0"/>
            </a:br>
            <a:r>
              <a:rPr lang="en-US" sz="1800" dirty="0">
                <a:hlinkClick r:id="rId2"/>
              </a:rPr>
              <a:t>http://people.inf.ethz.ch/markusp/teaching/guides/guide-presentations.pdf</a:t>
            </a:r>
            <a:r>
              <a:rPr lang="en-US" sz="1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674190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A88D5-97EE-03A0-F18E-9D2BCF1BFA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Results - Performance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F2B769-8F04-C80C-C95D-122A28202B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2.5x Performance increase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1E743E6-501A-439E-B0F3-19FA433E92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1813648"/>
            <a:ext cx="5638800" cy="4729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1603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1640"/>
    </mc:Choice>
    <mc:Fallback>
      <p:transition spd="slow" advTm="6164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456E5-F3F1-4130-6320-51E43969A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Results: Speed 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C5015C-4FD3-1BA8-4464-2B8CC691DB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4x speed up using AVX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ACAED6-FBAB-5BAD-AC2E-585756C8E7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1909720"/>
            <a:ext cx="5715000" cy="4655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5655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544"/>
    </mc:Choice>
    <mc:Fallback>
      <p:transition spd="slow" advTm="6544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B4322-4D04-BCFC-140D-A17AAA9776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4175" y="2590800"/>
            <a:ext cx="3295650" cy="1447800"/>
          </a:xfrm>
        </p:spPr>
        <p:txBody>
          <a:bodyPr/>
          <a:lstStyle/>
          <a:p>
            <a:pPr algn="ctr"/>
            <a:r>
              <a:rPr lang="en-US" dirty="0"/>
              <a:t>The End</a:t>
            </a:r>
            <a:br>
              <a:rPr lang="en-US" dirty="0"/>
            </a:br>
            <a:r>
              <a:rPr lang="en-US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3022388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79"/>
    </mc:Choice>
    <mc:Fallback>
      <p:transition spd="slow" advTm="679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Organization 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Algorithm that you consider (maybe 2 slides)</a:t>
            </a:r>
          </a:p>
          <a:p>
            <a:pPr lvl="1"/>
            <a:r>
              <a:rPr lang="en-US" dirty="0"/>
              <a:t>State problem that it solves (input:…, output: …)</a:t>
            </a:r>
          </a:p>
          <a:p>
            <a:pPr lvl="1"/>
            <a:r>
              <a:rPr lang="en-US" dirty="0"/>
              <a:t>If possible visualize how it works or show high-level </a:t>
            </a:r>
            <a:r>
              <a:rPr lang="en-US" dirty="0" err="1"/>
              <a:t>pseudocode</a:t>
            </a:r>
            <a:endParaRPr lang="en-US" dirty="0"/>
          </a:p>
          <a:p>
            <a:pPr lvl="1"/>
            <a:r>
              <a:rPr lang="en-US" dirty="0"/>
              <a:t>State asymptotic runtime</a:t>
            </a:r>
          </a:p>
          <a:p>
            <a:r>
              <a:rPr lang="en-US" dirty="0"/>
              <a:t>Cost analysis (cost measure, exact count)</a:t>
            </a:r>
          </a:p>
          <a:p>
            <a:r>
              <a:rPr lang="en-US" dirty="0"/>
              <a:t>Baseline implementation (briefly explain), maybe show already performance plot and extract percentage of peak</a:t>
            </a:r>
          </a:p>
          <a:p>
            <a:r>
              <a:rPr lang="en-US" dirty="0"/>
              <a:t>Optimizations you performed</a:t>
            </a:r>
          </a:p>
          <a:p>
            <a:pPr lvl="1"/>
            <a:r>
              <a:rPr lang="en-US" dirty="0"/>
              <a:t>Briefly discuss major optimizations/code versions</a:t>
            </a:r>
          </a:p>
          <a:p>
            <a:pPr lvl="1"/>
            <a:r>
              <a:rPr lang="en-US" dirty="0"/>
              <a:t>Maybe explain the most interesting in a bit greater detail</a:t>
            </a:r>
          </a:p>
          <a:p>
            <a:pPr lvl="1"/>
            <a:r>
              <a:rPr lang="en-US" dirty="0"/>
              <a:t>Any analysis (e.g., </a:t>
            </a:r>
            <a:r>
              <a:rPr lang="en-US" dirty="0" err="1"/>
              <a:t>profifling</a:t>
            </a:r>
            <a:r>
              <a:rPr lang="en-US" dirty="0"/>
              <a:t>) you performed is interesting – show the result</a:t>
            </a:r>
          </a:p>
          <a:p>
            <a:pPr lvl="1"/>
            <a:r>
              <a:rPr lang="en-US" dirty="0"/>
              <a:t>If too much, explain only some things and just state the rest</a:t>
            </a:r>
          </a:p>
        </p:txBody>
      </p:sp>
    </p:spTree>
    <p:extLst>
      <p:ext uri="{BB962C8B-B14F-4D97-AF65-F5344CB8AC3E}">
        <p14:creationId xmlns:p14="http://schemas.microsoft.com/office/powerpoint/2010/main" val="13753438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Organization II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Experimental results</a:t>
            </a:r>
          </a:p>
          <a:p>
            <a:pPr lvl="1"/>
            <a:r>
              <a:rPr lang="en-US" dirty="0"/>
              <a:t>Very brief: Experimental setup (platform, compiler)</a:t>
            </a:r>
          </a:p>
          <a:p>
            <a:pPr lvl="1"/>
            <a:r>
              <a:rPr lang="en-US" dirty="0"/>
              <a:t>Performance plot over a range of sizes with different code versions</a:t>
            </a:r>
          </a:p>
          <a:p>
            <a:pPr lvl="1"/>
            <a:r>
              <a:rPr lang="en-US" dirty="0"/>
              <a:t>Make sure you also push input size to the limit in the experiments</a:t>
            </a:r>
          </a:p>
          <a:p>
            <a:pPr lvl="1"/>
            <a:r>
              <a:rPr lang="en-US" dirty="0"/>
              <a:t>Extract overall speedup</a:t>
            </a:r>
          </a:p>
          <a:p>
            <a:endParaRPr lang="en-US" dirty="0"/>
          </a:p>
          <a:p>
            <a:r>
              <a:rPr lang="en-US" dirty="0"/>
              <a:t>Every project is different – so adapt as needed</a:t>
            </a:r>
          </a:p>
          <a:p>
            <a:r>
              <a:rPr lang="en-US" dirty="0"/>
              <a:t>Focus on the most interesting things, don’t explain everything that will be in the final report.</a:t>
            </a:r>
          </a:p>
        </p:txBody>
      </p:sp>
    </p:spTree>
    <p:extLst>
      <p:ext uri="{BB962C8B-B14F-4D97-AF65-F5344CB8AC3E}">
        <p14:creationId xmlns:p14="http://schemas.microsoft.com/office/powerpoint/2010/main" val="29607543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Try to Make Nice Plots</a:t>
            </a:r>
          </a:p>
        </p:txBody>
      </p:sp>
      <p:graphicFrame>
        <p:nvGraphicFramePr>
          <p:cNvPr id="4" name="Object 2"/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2629775729"/>
              </p:ext>
            </p:extLst>
          </p:nvPr>
        </p:nvGraphicFramePr>
        <p:xfrm>
          <a:off x="1156675" y="2071673"/>
          <a:ext cx="7263631" cy="41375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1066800" y="1503735"/>
            <a:ext cx="5623284" cy="6155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7C80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dirty="0">
                <a:latin typeface="Gill Sans MT" pitchFamily="34" charset="0"/>
              </a:rPr>
              <a:t>DFT 2</a:t>
            </a:r>
            <a:r>
              <a:rPr lang="en-US" sz="1800" baseline="50000" dirty="0">
                <a:latin typeface="Gill Sans MT" pitchFamily="34" charset="0"/>
              </a:rPr>
              <a:t>n</a:t>
            </a:r>
            <a:r>
              <a:rPr lang="en-US" sz="1800" dirty="0">
                <a:latin typeface="Gill Sans MT" pitchFamily="34" charset="0"/>
              </a:rPr>
              <a:t> (single precision</a:t>
            </a:r>
            <a:r>
              <a:rPr lang="en-US" sz="1800" i="1" dirty="0">
                <a:latin typeface="Gill Sans MT" pitchFamily="34" charset="0"/>
              </a:rPr>
              <a:t>)</a:t>
            </a:r>
            <a:r>
              <a:rPr lang="en-US" sz="1800" dirty="0">
                <a:latin typeface="Gill Sans MT" pitchFamily="34" charset="0"/>
              </a:rPr>
              <a:t> on Pentium 4, 2.53 GHz</a:t>
            </a:r>
          </a:p>
          <a:p>
            <a:r>
              <a:rPr lang="en-US" sz="1600" b="0" dirty="0">
                <a:latin typeface="Gill Sans MT" pitchFamily="34" charset="0"/>
              </a:rPr>
              <a:t>[</a:t>
            </a:r>
            <a:r>
              <a:rPr lang="en-US" sz="1600" b="0" dirty="0" err="1">
                <a:latin typeface="Gill Sans MT" pitchFamily="34" charset="0"/>
              </a:rPr>
              <a:t>Gflop</a:t>
            </a:r>
            <a:r>
              <a:rPr lang="en-US" sz="1600" b="0" dirty="0">
                <a:latin typeface="Gill Sans MT" pitchFamily="34" charset="0"/>
              </a:rPr>
              <a:t>/s]</a:t>
            </a:r>
          </a:p>
        </p:txBody>
      </p:sp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4215518" y="6019800"/>
            <a:ext cx="312906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7C80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b="0" dirty="0">
                <a:latin typeface="Gill Sans MT" pitchFamily="34" charset="0"/>
              </a:rPr>
              <a:t>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102600" y="2290192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3"/>
                </a:solidFill>
                <a:latin typeface="Gill Sans MT" pitchFamily="34" charset="0"/>
              </a:rPr>
              <a:t>Spiral SSE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962544" y="3371842"/>
            <a:ext cx="10038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dirty="0">
                <a:solidFill>
                  <a:schemeClr val="tx2">
                    <a:lumMod val="90000"/>
                    <a:lumOff val="10000"/>
                  </a:schemeClr>
                </a:solidFill>
                <a:latin typeface="Gill Sans MT" pitchFamily="34" charset="0"/>
              </a:rPr>
              <a:t>Intel MKL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222513" y="4919010"/>
            <a:ext cx="8451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Gill Sans MT" pitchFamily="34" charset="0"/>
              </a:rPr>
              <a:t>Spiral C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194635" y="3973296"/>
            <a:ext cx="17723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Gill Sans MT" pitchFamily="34" charset="0"/>
              </a:rPr>
              <a:t>Spiral C </a:t>
            </a:r>
            <a:r>
              <a:rPr lang="en-US" sz="1600" b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ill Sans MT" pitchFamily="34" charset="0"/>
              </a:rPr>
              <a:t>vectorized</a:t>
            </a:r>
            <a:endParaRPr lang="en-US" sz="1600" b="0" dirty="0">
              <a:solidFill>
                <a:schemeClr val="tx1">
                  <a:lumMod val="65000"/>
                  <a:lumOff val="35000"/>
                </a:schemeClr>
              </a:solidFill>
              <a:latin typeface="Gill Sans M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25400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2CD92-579C-FDFD-A055-A1505B6B0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Social Force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61A9E9-A747-0F7A-C469-5CF6B737A6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Simulates pedestrian motion by computing the attractive and repulsive forces between pedestrians, building, etc.</a:t>
            </a:r>
          </a:p>
          <a:p>
            <a:r>
              <a:rPr lang="en-CA" dirty="0"/>
              <a:t>Input: Initial pedestrian positions, velocities</a:t>
            </a:r>
          </a:p>
          <a:p>
            <a:r>
              <a:rPr lang="en-CA" dirty="0"/>
              <a:t>Output: A sequence of pedestrian positions, velocities </a:t>
            </a:r>
          </a:p>
          <a:p>
            <a:endParaRPr lang="en-US" dirty="0"/>
          </a:p>
        </p:txBody>
      </p:sp>
      <p:pic>
        <p:nvPicPr>
          <p:cNvPr id="5" name="Screen Recording 2023-06-05 at 15.54.36">
            <a:hlinkClick r:id="" action="ppaction://media"/>
            <a:extLst>
              <a:ext uri="{FF2B5EF4-FFF2-40B4-BE49-F238E27FC236}">
                <a16:creationId xmlns:a16="http://schemas.microsoft.com/office/drawing/2014/main" id="{CA16073E-0A5B-410E-D9F9-F5F081083675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7821" y="3156527"/>
            <a:ext cx="6808358" cy="3429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267260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6963"/>
    </mc:Choice>
    <mc:Fallback>
      <p:transition spd="slow" advTm="569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78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  <p:extLst>
    <p:ext uri="{E180D4A7-C9FB-4DFB-919C-405C955672EB}">
      <p14:showEvtLst xmlns:p14="http://schemas.microsoft.com/office/powerpoint/2010/main">
        <p14:playEvt time="28207" objId="5"/>
        <p14:stopEvt time="38068" objId="5"/>
      </p14:showEvtLst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D1AF24EB-0F8B-6EED-AFAE-6D86EA408D8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Acceleration term:</a:t>
                </a:r>
              </a:p>
              <a:p>
                <a:pPr lvl="1"/>
                <a:r>
                  <a:rPr lang="en-US" dirty="0"/>
                  <a:t>Achieve desired velocity</a:t>
                </a:r>
              </a:p>
              <a:p>
                <a:endParaRPr lang="en-US" dirty="0"/>
              </a:p>
              <a:p>
                <a:r>
                  <a:rPr lang="en-US" dirty="0"/>
                  <a:t>R</a:t>
                </a:r>
                <a:r>
                  <a:rPr lang="en-CN" dirty="0"/>
                  <a:t>epulsive effects:</a:t>
                </a:r>
              </a:p>
              <a:p>
                <a:pPr lvl="1"/>
                <a:r>
                  <a:rPr lang="en-US" dirty="0"/>
                  <a:t>F</a:t>
                </a:r>
                <a:r>
                  <a:rPr lang="en-CN" dirty="0"/>
                  <a:t>rom other pedestrians:</a:t>
                </a:r>
                <a:endParaRPr lang="en-US" dirty="0"/>
              </a:p>
              <a:p>
                <a:pPr lvl="2"/>
                <a:r>
                  <a:rPr lang="en-US" dirty="0"/>
                  <a:t>Asymptotic runtime: O(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)</a:t>
                </a:r>
              </a:p>
              <a:p>
                <a:pPr marL="457200" lvl="1" indent="0">
                  <a:buNone/>
                </a:pPr>
                <a:endParaRPr lang="en-CN" dirty="0"/>
              </a:p>
              <a:p>
                <a:pPr lvl="1"/>
                <a:endParaRPr lang="en-CN" dirty="0"/>
              </a:p>
              <a:p>
                <a:pPr lvl="1"/>
                <a:endParaRPr lang="en-CN" dirty="0"/>
              </a:p>
              <a:p>
                <a:pPr lvl="1"/>
                <a:endParaRPr lang="en-CN" dirty="0"/>
              </a:p>
              <a:p>
                <a:pPr lvl="1"/>
                <a:r>
                  <a:rPr lang="en-US" dirty="0"/>
                  <a:t>F</a:t>
                </a:r>
                <a:r>
                  <a:rPr lang="en-CN" dirty="0"/>
                  <a:t>rom borders:</a:t>
                </a:r>
              </a:p>
            </p:txBody>
          </p:sp>
        </mc:Choice>
        <mc:Fallback xmlns="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D1AF24EB-0F8B-6EED-AFAE-6D86EA408D8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613"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301E4A1E-A5E3-A8C7-F06B-F50DA9D98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Social Force Model</a:t>
            </a:r>
          </a:p>
        </p:txBody>
      </p:sp>
      <p:pic>
        <p:nvPicPr>
          <p:cNvPr id="8" name="Picture 7" descr="A picture containing text, font, white, algebra&#10;&#10;Description automatically generated">
            <a:extLst>
              <a:ext uri="{FF2B5EF4-FFF2-40B4-BE49-F238E27FC236}">
                <a16:creationId xmlns:a16="http://schemas.microsoft.com/office/drawing/2014/main" id="{0E28B2ED-635D-F508-FB8B-F6C0844F80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9343" y="5495925"/>
            <a:ext cx="3835400" cy="1346200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0C60E496-CE3C-A11A-F66E-8056190E68AF}"/>
              </a:ext>
            </a:extLst>
          </p:cNvPr>
          <p:cNvGrpSpPr/>
          <p:nvPr/>
        </p:nvGrpSpPr>
        <p:grpSpPr>
          <a:xfrm>
            <a:off x="2166743" y="3788260"/>
            <a:ext cx="4800600" cy="1598128"/>
            <a:chOff x="2166743" y="2247900"/>
            <a:chExt cx="4800600" cy="1598128"/>
          </a:xfrm>
        </p:grpSpPr>
        <p:pic>
          <p:nvPicPr>
            <p:cNvPr id="16" name="Content Placeholder 13" descr="A picture containing text, font, handwriting, white&#10;&#10;Description automatically generated">
              <a:extLst>
                <a:ext uri="{FF2B5EF4-FFF2-40B4-BE49-F238E27FC236}">
                  <a16:creationId xmlns:a16="http://schemas.microsoft.com/office/drawing/2014/main" id="{FB9A41F7-0B24-550C-66FF-400DCB4DB0F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2166743" y="2247900"/>
              <a:ext cx="4800600" cy="1181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8" name="Picture 17" descr="A picture containing font, handwriting, white, text&#10;&#10;Description automatically generated">
              <a:extLst>
                <a:ext uri="{FF2B5EF4-FFF2-40B4-BE49-F238E27FC236}">
                  <a16:creationId xmlns:a16="http://schemas.microsoft.com/office/drawing/2014/main" id="{F8518C36-4BA6-DB6F-A86E-D127C6BF483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02928" y="3378200"/>
              <a:ext cx="1938143" cy="467828"/>
            </a:xfrm>
            <a:prstGeom prst="rect">
              <a:avLst/>
            </a:prstGeom>
          </p:spPr>
        </p:pic>
      </p:grpSp>
      <p:pic>
        <p:nvPicPr>
          <p:cNvPr id="20" name="Picture 19" descr="A picture containing font, handwriting, white, text&#10;&#10;Description automatically generated">
            <a:extLst>
              <a:ext uri="{FF2B5EF4-FFF2-40B4-BE49-F238E27FC236}">
                <a16:creationId xmlns:a16="http://schemas.microsoft.com/office/drawing/2014/main" id="{C7EE9EC9-1A6D-8095-75B0-BE3C7D4443E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8671" y="2121092"/>
            <a:ext cx="3436743" cy="819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5327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9377"/>
    </mc:Choice>
    <mc:Fallback>
      <p:transition spd="slow" advTm="39377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3FAB73-B5F2-1974-6124-ACD54C7AE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Cost Analysis and Baseline 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C24536-ED15-923C-693A-3995E674CE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cost is measured in terms of flops/cycle</a:t>
            </a:r>
          </a:p>
          <a:p>
            <a:r>
              <a:rPr lang="en-US" dirty="0"/>
              <a:t>Counted the number of flops by hand: n*(59+52*n) flops</a:t>
            </a:r>
          </a:p>
          <a:p>
            <a:r>
              <a:rPr lang="en-US" dirty="0"/>
              <a:t>Timed the number of cycles using a custom timing framework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954B42D-7A25-63E7-BB0F-6771B51C44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2722925"/>
            <a:ext cx="6172200" cy="406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1244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5863"/>
    </mc:Choice>
    <mc:Fallback>
      <p:transition spd="slow" advTm="45863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8E07DD-2E45-0052-5E94-1D097E938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Baseline Implementation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38B155-D5DB-9FA7-29C0-39D955DF82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4400" y="1360800"/>
            <a:ext cx="7896225" cy="4972050"/>
          </a:xfrm>
        </p:spPr>
        <p:txBody>
          <a:bodyPr/>
          <a:lstStyle/>
          <a:p>
            <a:r>
              <a:rPr lang="en-US" dirty="0"/>
              <a:t>Analysis using Intel </a:t>
            </a:r>
            <a:r>
              <a:rPr lang="en-US" dirty="0" err="1"/>
              <a:t>VTune</a:t>
            </a:r>
            <a:r>
              <a:rPr lang="en-US" dirty="0"/>
              <a:t> indicates majority of the time is spent computing repulsive forces between pedestrians</a:t>
            </a:r>
          </a:p>
          <a:p>
            <a:r>
              <a:rPr lang="en-US" dirty="0"/>
              <a:t>Roofline model using Intel Advisor indicates the computation is fundamentally compute bound (for datasets that fit in cache), but also affected by memory transfers</a:t>
            </a:r>
          </a:p>
          <a:p>
            <a:endParaRPr lang="en-US" dirty="0"/>
          </a:p>
        </p:txBody>
      </p:sp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C4356DF7-8E84-DEF6-C005-DB35588756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199161" y="3276600"/>
            <a:ext cx="4745678" cy="3440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5544802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7903"/>
    </mc:Choice>
    <mc:Fallback>
      <p:transition spd="slow" advTm="67903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USEAMSFONTS" val="True"/>
  <p:tag name="USEBOLDAMS" val="False"/>
  <p:tag name="TEX2PS" val="latex $(base).tex; dvips -D $(res) -E -o $(base).ps $(base).dvi"/>
  <p:tag name="EXTERNALEDITCOMMAND" val="notepad %"/>
  <p:tag name="GHOSTSCRIPTCOMMAND" val="gswin32c"/>
  <p:tag name="DEFAULTBITMAP" val="pngmono"/>
  <p:tag name="DEFAULTBLEND" val="False"/>
  <p:tag name="DEFAULTTRANSPARENT" val="False"/>
  <p:tag name="DEFAULTWORKAROUNDTRANSPARENCYBUG" val="False"/>
  <p:tag name="DEFAULTRESOLUTION" val="1200"/>
  <p:tag name="DEFAULTMAGNIFICATION" val="0.8"/>
  <p:tag name="DEFAULTFONTSIZE" val="10"/>
  <p:tag name="DEFAULTWIDTH" val="418"/>
  <p:tag name="DEFAULTHEIGHT" val="316"/>
  <p:tag name="FIRSTMARKUSP@OKII9FVF81V9GRWB" val="4070"/>
  <p:tag name="DEFAULTDISPLAYSOURCE" val="\documentclass{slides}\pagestyle{empty}&#10;\begin{document}&#10;&#10;\end{document}&#10;"/>
  <p:tag name="EMBEDFONTS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DDENFONTSHAPE" val="tru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8.1"/>
</p:tagLst>
</file>

<file path=ppt/theme/theme1.xml><?xml version="1.0" encoding="utf-8"?>
<a:theme xmlns:a="http://schemas.openxmlformats.org/drawingml/2006/main" name="ETH Course">
  <a:themeElements>
    <a:clrScheme name="ETH">
      <a:dk1>
        <a:srgbClr val="000000"/>
      </a:dk1>
      <a:lt1>
        <a:srgbClr val="FFFFFF"/>
      </a:lt1>
      <a:dk2>
        <a:srgbClr val="002B5F"/>
      </a:dk2>
      <a:lt2>
        <a:srgbClr val="808080"/>
      </a:lt2>
      <a:accent1>
        <a:srgbClr val="4F0E2B"/>
      </a:accent1>
      <a:accent2>
        <a:srgbClr val="005C3C"/>
      </a:accent2>
      <a:accent3>
        <a:srgbClr val="A03232"/>
      </a:accent3>
      <a:accent4>
        <a:srgbClr val="F7F0BC"/>
      </a:accent4>
      <a:accent5>
        <a:srgbClr val="C8DEC8"/>
      </a:accent5>
      <a:accent6>
        <a:srgbClr val="D6D6F5"/>
      </a:accent6>
      <a:hlink>
        <a:srgbClr val="A71D5B"/>
      </a:hlink>
      <a:folHlink>
        <a:srgbClr val="A71D5B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4"/>
        </a:solidFill>
        <a:ln w="6350">
          <a:solidFill>
            <a:schemeClr val="tx1">
              <a:lumMod val="50000"/>
              <a:lumOff val="50000"/>
            </a:schemeClr>
          </a:solidFill>
        </a:ln>
      </a:spPr>
      <a:bodyPr>
        <a:spAutoFit/>
      </a:bodyPr>
      <a:lstStyle>
        <a:defPPr>
          <a:defRPr sz="1800" dirty="0">
            <a:latin typeface="Consolas" pitchFamily="49" charset="0"/>
            <a:cs typeface="Consolas" pitchFamily="49" charset="0"/>
          </a:defRPr>
        </a:defPPr>
      </a:lstStyle>
    </a:spDef>
    <a:lnDef>
      <a:spPr bwMode="auto">
        <a:noFill/>
        <a:ln w="12700">
          <a:solidFill>
            <a:srgbClr val="000000"/>
          </a:solidFill>
          <a:miter lim="800000"/>
          <a:headEnd type="none" w="med" len="med"/>
          <a:tailEnd type="none" w="med" len="med"/>
        </a:ln>
        <a:effectLst/>
      </a:spPr>
      <a:bodyPr/>
      <a:lstStyle/>
    </a:lnDef>
    <a:txDef>
      <a:spPr bwMode="auto">
        <a:noFill/>
        <a:ln w="6350">
          <a:noFill/>
        </a:ln>
        <a:effectLst/>
      </a:spPr>
      <a:bodyPr wrap="none" rtlCol="0">
        <a:spAutoFit/>
      </a:bodyPr>
      <a:lstStyle>
        <a:defPPr>
          <a:defRPr sz="2000" dirty="0" smtClean="0">
            <a:latin typeface="+mn-lt"/>
          </a:defRPr>
        </a:defPPr>
      </a:lstStyle>
    </a:txDef>
  </a:objectDefaults>
  <a:extraClrSchemeLst>
    <a:extraClrScheme>
      <a:clrScheme name="class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ass1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lass1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ass1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ass1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ass1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ass1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Presentation Guide">
    <a:dk1>
      <a:srgbClr val="000000"/>
    </a:dk1>
    <a:lt1>
      <a:srgbClr val="FFFFFF"/>
    </a:lt1>
    <a:dk2>
      <a:srgbClr val="002B5F"/>
    </a:dk2>
    <a:lt2>
      <a:srgbClr val="808080"/>
    </a:lt2>
    <a:accent1>
      <a:srgbClr val="A03232"/>
    </a:accent1>
    <a:accent2>
      <a:srgbClr val="005C3C"/>
    </a:accent2>
    <a:accent3>
      <a:srgbClr val="4F0E2B"/>
    </a:accent3>
    <a:accent4>
      <a:srgbClr val="F7F0BC"/>
    </a:accent4>
    <a:accent5>
      <a:srgbClr val="C8DEC8"/>
    </a:accent5>
    <a:accent6>
      <a:srgbClr val="D6D6F5"/>
    </a:accent6>
    <a:hlink>
      <a:srgbClr val="C00000"/>
    </a:hlink>
    <a:folHlink>
      <a:srgbClr val="C0000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ETH Course</Template>
  <TotalTime>0</TotalTime>
  <Words>935</Words>
  <Application>Microsoft Office PowerPoint</Application>
  <PresentationFormat>On-screen Show (4:3)</PresentationFormat>
  <Paragraphs>111</Paragraphs>
  <Slides>22</Slides>
  <Notes>4</Notes>
  <HiddenSlides>4</HiddenSlides>
  <MMClips>1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6" baseType="lpstr">
      <vt:lpstr>Arial</vt:lpstr>
      <vt:lpstr>Arial Narrow</vt:lpstr>
      <vt:lpstr>Calibri</vt:lpstr>
      <vt:lpstr>Cambria Math</vt:lpstr>
      <vt:lpstr>CMBX12</vt:lpstr>
      <vt:lpstr>CMEX10</vt:lpstr>
      <vt:lpstr>CMMI8</vt:lpstr>
      <vt:lpstr>CMSY8</vt:lpstr>
      <vt:lpstr>Gill Sans MT</vt:lpstr>
      <vt:lpstr>LCMSS8</vt:lpstr>
      <vt:lpstr>Times New Roman</vt:lpstr>
      <vt:lpstr>Wingdings</vt:lpstr>
      <vt:lpstr>Wingdings 2</vt:lpstr>
      <vt:lpstr>ETH Course</vt:lpstr>
      <vt:lpstr>Optimization of the Social Force Model Jiajun Jiang Kehong Liu Jiaqing Xie Peiyuan Xie</vt:lpstr>
      <vt:lpstr>General Remarks</vt:lpstr>
      <vt:lpstr>Typical Organization I</vt:lpstr>
      <vt:lpstr>Typical Organization II</vt:lpstr>
      <vt:lpstr>Try to Make Nice Plots</vt:lpstr>
      <vt:lpstr>The Social Force Model</vt:lpstr>
      <vt:lpstr>The Social Force Model</vt:lpstr>
      <vt:lpstr>Cost Analysis and Baseline Implementation</vt:lpstr>
      <vt:lpstr>Baseline Implementation Analysis</vt:lpstr>
      <vt:lpstr>Optimization 0: Compiler Flags</vt:lpstr>
      <vt:lpstr>Baseline Implementation Analysis</vt:lpstr>
      <vt:lpstr>Optimization 1: Inlining, precomputation, strength reduction</vt:lpstr>
      <vt:lpstr>Optimization 1 Results</vt:lpstr>
      <vt:lpstr>Optimization 1 Results</vt:lpstr>
      <vt:lpstr>Optimization 2: Using arrays</vt:lpstr>
      <vt:lpstr>Optimization 2 Results</vt:lpstr>
      <vt:lpstr>Optimization 2 Results</vt:lpstr>
      <vt:lpstr>Optimization 2 Results</vt:lpstr>
      <vt:lpstr>Optimization 3: AVX Intrinsics</vt:lpstr>
      <vt:lpstr>Final Results - Performance</vt:lpstr>
      <vt:lpstr>Final Results: Speed up</vt:lpstr>
      <vt:lpstr>The End 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to Write Fast Numerical Code</dc:title>
  <dc:creator>Markus Pueschel</dc:creator>
  <dc:description>Redesign of slides created by Randal E. Bryant and David R. O'Hallaron</dc:description>
  <cp:lastModifiedBy>Xie  Peiyuan</cp:lastModifiedBy>
  <cp:revision>1197</cp:revision>
  <cp:lastPrinted>1999-09-20T15:19:18Z</cp:lastPrinted>
  <dcterms:created xsi:type="dcterms:W3CDTF">2009-01-12T00:38:48Z</dcterms:created>
  <dcterms:modified xsi:type="dcterms:W3CDTF">2023-06-06T12:19:53Z</dcterms:modified>
</cp:coreProperties>
</file>